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66" r:id="rId4"/>
    <p:sldId id="264" r:id="rId5"/>
    <p:sldId id="270" r:id="rId6"/>
    <p:sldId id="265" r:id="rId7"/>
    <p:sldId id="269" r:id="rId8"/>
    <p:sldId id="258" r:id="rId9"/>
    <p:sldId id="259" r:id="rId10"/>
    <p:sldId id="267" r:id="rId11"/>
    <p:sldId id="260" r:id="rId12"/>
    <p:sldId id="268" r:id="rId13"/>
    <p:sldId id="261" r:id="rId14"/>
    <p:sldId id="263" r:id="rId15"/>
    <p:sldId id="271" r:id="rId16"/>
    <p:sldId id="272" r:id="rId17"/>
    <p:sldId id="262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62" autoAdjust="0"/>
    <p:restoredTop sz="94630" autoAdjust="0"/>
  </p:normalViewPr>
  <p:slideViewPr>
    <p:cSldViewPr snapToGrid="0">
      <p:cViewPr varScale="1">
        <p:scale>
          <a:sx n="154" d="100"/>
          <a:sy n="154" d="100"/>
        </p:scale>
        <p:origin x="534" y="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E021FB-C01A-47ED-8D0F-862E0EEFC0D9}" type="datetimeFigureOut">
              <a:rPr lang="en-US" smtClean="0"/>
              <a:t>5/13/2022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2363A-1F48-4A48-9EF9-12F47EB843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1333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E021FB-C01A-47ED-8D0F-862E0EEFC0D9}" type="datetimeFigureOut">
              <a:rPr lang="en-US" smtClean="0"/>
              <a:t>5/13/2022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2363A-1F48-4A48-9EF9-12F47EB843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0482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E021FB-C01A-47ED-8D0F-862E0EEFC0D9}" type="datetimeFigureOut">
              <a:rPr lang="en-US" smtClean="0"/>
              <a:t>5/13/2022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2363A-1F48-4A48-9EF9-12F47EB843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7924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E021FB-C01A-47ED-8D0F-862E0EEFC0D9}" type="datetimeFigureOut">
              <a:rPr lang="en-US" smtClean="0"/>
              <a:t>5/13/2022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2363A-1F48-4A48-9EF9-12F47EB843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096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E021FB-C01A-47ED-8D0F-862E0EEFC0D9}" type="datetimeFigureOut">
              <a:rPr lang="en-US" smtClean="0"/>
              <a:t>5/13/2022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2363A-1F48-4A48-9EF9-12F47EB843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2416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E021FB-C01A-47ED-8D0F-862E0EEFC0D9}" type="datetimeFigureOut">
              <a:rPr lang="en-US" smtClean="0"/>
              <a:t>5/13/2022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2363A-1F48-4A48-9EF9-12F47EB843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9635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E021FB-C01A-47ED-8D0F-862E0EEFC0D9}" type="datetimeFigureOut">
              <a:rPr lang="en-US" smtClean="0"/>
              <a:t>5/13/2022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2363A-1F48-4A48-9EF9-12F47EB843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9205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E021FB-C01A-47ED-8D0F-862E0EEFC0D9}" type="datetimeFigureOut">
              <a:rPr lang="en-US" smtClean="0"/>
              <a:t>5/13/2022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2363A-1F48-4A48-9EF9-12F47EB843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0437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E021FB-C01A-47ED-8D0F-862E0EEFC0D9}" type="datetimeFigureOut">
              <a:rPr lang="en-US" smtClean="0"/>
              <a:t>5/13/2022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2363A-1F48-4A48-9EF9-12F47EB843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2855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E021FB-C01A-47ED-8D0F-862E0EEFC0D9}" type="datetimeFigureOut">
              <a:rPr lang="en-US" smtClean="0"/>
              <a:t>5/13/2022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2363A-1F48-4A48-9EF9-12F47EB843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2204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E021FB-C01A-47ED-8D0F-862E0EEFC0D9}" type="datetimeFigureOut">
              <a:rPr lang="en-US" smtClean="0"/>
              <a:t>5/13/2022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2363A-1F48-4A48-9EF9-12F47EB843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4752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l="-10000" r="-3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E021FB-C01A-47ED-8D0F-862E0EEFC0D9}" type="datetimeFigureOut">
              <a:rPr lang="en-US" smtClean="0"/>
              <a:t>5/13/2022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32363A-1F48-4A48-9EF9-12F47EB843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28892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1BBA0E-9859-768A-A7C9-9F89906C33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43841" y="2058690"/>
            <a:ext cx="6304317" cy="1197272"/>
          </a:xfrm>
          <a:noFill/>
        </p:spPr>
        <p:txBody>
          <a:bodyPr>
            <a:normAutofit/>
          </a:bodyPr>
          <a:lstStyle/>
          <a:p>
            <a:r>
              <a:rPr lang="en-US" dirty="0"/>
              <a:t>Reservation System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8A532B-A6A7-3482-7559-72479034F7F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Project created by </a:t>
            </a:r>
          </a:p>
          <a:p>
            <a:r>
              <a:rPr lang="en-US" dirty="0"/>
              <a:t>Luke Parker</a:t>
            </a:r>
          </a:p>
          <a:p>
            <a:r>
              <a:rPr lang="en-US" dirty="0"/>
              <a:t>Lauren Young</a:t>
            </a:r>
          </a:p>
        </p:txBody>
      </p:sp>
    </p:spTree>
    <p:extLst>
      <p:ext uri="{BB962C8B-B14F-4D97-AF65-F5344CB8AC3E}">
        <p14:creationId xmlns:p14="http://schemas.microsoft.com/office/powerpoint/2010/main" val="15849967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B5AAA-3338-BF7B-9DDB-1D664EF7A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4B0F0F-91BF-CF30-EE49-A31382816E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167976" cy="4351338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Attributes</a:t>
            </a:r>
          </a:p>
          <a:p>
            <a:pPr lvl="1"/>
            <a:r>
              <a:rPr lang="en-US" sz="1800" dirty="0"/>
              <a:t>Id</a:t>
            </a:r>
          </a:p>
          <a:p>
            <a:pPr lvl="1"/>
            <a:r>
              <a:rPr lang="en-US" sz="1800" dirty="0"/>
              <a:t>FirstName</a:t>
            </a:r>
          </a:p>
          <a:p>
            <a:pPr lvl="1"/>
            <a:r>
              <a:rPr lang="en-US" sz="1800" dirty="0" err="1"/>
              <a:t>LastName</a:t>
            </a:r>
            <a:endParaRPr lang="en-US" sz="1800" dirty="0"/>
          </a:p>
          <a:p>
            <a:pPr lvl="1"/>
            <a:r>
              <a:rPr lang="en-US" sz="1800" dirty="0"/>
              <a:t>Phone</a:t>
            </a:r>
          </a:p>
          <a:p>
            <a:pPr lvl="1"/>
            <a:r>
              <a:rPr lang="en-US" sz="1800" dirty="0"/>
              <a:t>Email</a:t>
            </a:r>
          </a:p>
          <a:p>
            <a:pPr marL="0" indent="0">
              <a:buNone/>
            </a:pPr>
            <a:r>
              <a:rPr lang="en-US" sz="2400" dirty="0"/>
              <a:t>Constraints</a:t>
            </a:r>
          </a:p>
          <a:p>
            <a:pPr lvl="1"/>
            <a:r>
              <a:rPr lang="en-US" sz="1800" dirty="0"/>
              <a:t>Can have 0 or many Reservations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796400-9D6F-43EC-83E4-38D5184DBE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5933" y="1495155"/>
            <a:ext cx="5010849" cy="3867690"/>
          </a:xfrm>
          <a:prstGeom prst="rect">
            <a:avLst/>
          </a:prstGeom>
          <a:ln w="28575"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38791468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FC7D2F-85E7-0B46-D29E-3D240E33C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Location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68E03-828E-7F12-97BD-90F9CB187F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0660"/>
            <a:ext cx="3615388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dirty="0"/>
              <a:t>Attributes</a:t>
            </a:r>
          </a:p>
          <a:p>
            <a:pPr lvl="1"/>
            <a:r>
              <a:rPr lang="en-US" sz="1900" dirty="0"/>
              <a:t>Id</a:t>
            </a:r>
          </a:p>
          <a:p>
            <a:pPr lvl="1"/>
            <a:r>
              <a:rPr lang="en-US" sz="1900" dirty="0"/>
              <a:t>Name</a:t>
            </a:r>
          </a:p>
          <a:p>
            <a:pPr lvl="1"/>
            <a:r>
              <a:rPr lang="en-US" sz="1900" dirty="0"/>
              <a:t>Street</a:t>
            </a:r>
          </a:p>
          <a:p>
            <a:pPr lvl="1"/>
            <a:r>
              <a:rPr lang="en-US" sz="1900" dirty="0"/>
              <a:t>City</a:t>
            </a:r>
          </a:p>
          <a:p>
            <a:pPr lvl="1"/>
            <a:r>
              <a:rPr lang="en-US" sz="1900" dirty="0"/>
              <a:t>Capacity</a:t>
            </a:r>
          </a:p>
          <a:p>
            <a:pPr lvl="1"/>
            <a:r>
              <a:rPr lang="en-US" sz="1900" dirty="0" err="1"/>
              <a:t>OpenTime</a:t>
            </a:r>
            <a:endParaRPr lang="en-US" sz="1900" dirty="0"/>
          </a:p>
          <a:p>
            <a:pPr lvl="1"/>
            <a:r>
              <a:rPr lang="en-US" sz="1900" dirty="0" err="1"/>
              <a:t>CloseTime</a:t>
            </a:r>
            <a:endParaRPr lang="en-US" sz="1900" dirty="0"/>
          </a:p>
          <a:p>
            <a:pPr marL="0" indent="0">
              <a:buNone/>
            </a:pPr>
            <a:r>
              <a:rPr lang="en-US" sz="2400" dirty="0"/>
              <a:t>Constraints</a:t>
            </a:r>
          </a:p>
          <a:p>
            <a:pPr lvl="1"/>
            <a:r>
              <a:rPr lang="en-US" sz="1800" dirty="0"/>
              <a:t>Location must have 1 and only 1 Brand</a:t>
            </a:r>
          </a:p>
          <a:p>
            <a:pPr lvl="1"/>
            <a:r>
              <a:rPr lang="en-US" sz="1800" dirty="0"/>
              <a:t>Location may have 0 or more Reservations</a:t>
            </a:r>
          </a:p>
          <a:p>
            <a:pPr marL="457200" lvl="1" indent="0">
              <a:buNone/>
            </a:pPr>
            <a:r>
              <a:rPr lang="en-US" dirty="0"/>
              <a:t>	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4834C0-CC1F-476C-AABD-F005C8C64F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2900" y="1427542"/>
            <a:ext cx="6001588" cy="4134427"/>
          </a:xfrm>
          <a:prstGeom prst="rect">
            <a:avLst/>
          </a:prstGeom>
          <a:ln w="28575"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12492816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9394A-0823-0D58-D59C-DF7F77E5E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Reservation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0F4257-7EE1-17B0-0FB7-DFB90D06D3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86155"/>
            <a:ext cx="4016672" cy="4351338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Attributes</a:t>
            </a:r>
          </a:p>
          <a:p>
            <a:pPr lvl="1"/>
            <a:r>
              <a:rPr lang="en-US" sz="1800" dirty="0"/>
              <a:t>Id</a:t>
            </a:r>
          </a:p>
          <a:p>
            <a:pPr lvl="1"/>
            <a:r>
              <a:rPr lang="en-US" sz="1800" dirty="0"/>
              <a:t>Length</a:t>
            </a:r>
          </a:p>
          <a:p>
            <a:pPr lvl="1"/>
            <a:r>
              <a:rPr lang="en-US" sz="1800" dirty="0" err="1"/>
              <a:t>PartySize</a:t>
            </a:r>
            <a:endParaRPr lang="en-US" sz="1800" dirty="0"/>
          </a:p>
          <a:p>
            <a:pPr lvl="1"/>
            <a:r>
              <a:rPr lang="en-US" sz="1800" dirty="0" err="1"/>
              <a:t>ReservationTime</a:t>
            </a:r>
            <a:endParaRPr lang="en-US" sz="1800" dirty="0"/>
          </a:p>
          <a:p>
            <a:pPr lvl="1"/>
            <a:r>
              <a:rPr lang="en-US" sz="1800" dirty="0" err="1"/>
              <a:t>CustomerId</a:t>
            </a:r>
            <a:endParaRPr lang="en-US" sz="1800" dirty="0"/>
          </a:p>
          <a:p>
            <a:pPr lvl="1"/>
            <a:r>
              <a:rPr lang="en-US" sz="1800" dirty="0" err="1"/>
              <a:t>LocationId</a:t>
            </a:r>
            <a:endParaRPr lang="en-US" sz="1800" dirty="0"/>
          </a:p>
          <a:p>
            <a:pPr marL="0" indent="0">
              <a:buNone/>
            </a:pPr>
            <a:r>
              <a:rPr lang="en-US" sz="2400" dirty="0"/>
              <a:t>Constraints</a:t>
            </a:r>
          </a:p>
          <a:p>
            <a:pPr lvl="1"/>
            <a:r>
              <a:rPr lang="en-US" sz="1800" dirty="0"/>
              <a:t>Must have 1 and only 1 Customer</a:t>
            </a:r>
          </a:p>
          <a:p>
            <a:pPr lvl="1"/>
            <a:r>
              <a:rPr lang="en-US" sz="1800" dirty="0"/>
              <a:t>Must have 1 and only 1 Location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358002-E87A-4195-96A0-C193D87233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4097" y="1423707"/>
            <a:ext cx="5296639" cy="4010585"/>
          </a:xfrm>
          <a:prstGeom prst="rect">
            <a:avLst/>
          </a:prstGeom>
          <a:ln w="28575"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25994743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32C1A-4262-3EA8-06DA-F47CCA1B47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22B86-B9AA-ACD8-208A-18D4CD4BF2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400" dirty="0"/>
              <a:t>You get a call from a Brand manager notifying you of a new construction nearing completion. They want you to add the new Location to the system so they can begin taking reservations soon.</a:t>
            </a:r>
          </a:p>
          <a:p>
            <a:endParaRPr lang="en-US" sz="1000" dirty="0"/>
          </a:p>
          <a:p>
            <a:r>
              <a:rPr lang="en-US" sz="2400" dirty="0"/>
              <a:t>A Customer calls and wants to cancel their existing Reservation. They would like to make a new Reservation at a different date and Location with a different party size. You can either delete and recreate the Reservation or update the existing Reservation. </a:t>
            </a:r>
          </a:p>
          <a:p>
            <a:endParaRPr lang="en-US" sz="1000" dirty="0"/>
          </a:p>
          <a:p>
            <a:r>
              <a:rPr lang="en-US" sz="2400" dirty="0"/>
              <a:t>Industry potential</a:t>
            </a:r>
          </a:p>
          <a:p>
            <a:pPr lvl="1"/>
            <a:r>
              <a:rPr lang="en-US" sz="1800" dirty="0"/>
              <a:t>Dental Offices</a:t>
            </a:r>
          </a:p>
          <a:p>
            <a:pPr lvl="1"/>
            <a:r>
              <a:rPr lang="en-US" sz="1800" dirty="0"/>
              <a:t>Gym Classes</a:t>
            </a:r>
          </a:p>
          <a:p>
            <a:pPr lvl="1"/>
            <a:r>
              <a:rPr lang="en-US" sz="1800" dirty="0"/>
              <a:t>Appointment Driven Services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37328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17B24-8952-DFD2-F356-E1C669D6B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for a demonstration…</a:t>
            </a:r>
          </a:p>
        </p:txBody>
      </p:sp>
    </p:spTree>
    <p:extLst>
      <p:ext uri="{BB962C8B-B14F-4D97-AF65-F5344CB8AC3E}">
        <p14:creationId xmlns:p14="http://schemas.microsoft.com/office/powerpoint/2010/main" val="28303305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Reservation System - Location GetPost Demo">
            <a:hlinkClick r:id="" action="ppaction://media"/>
            <a:extLst>
              <a:ext uri="{FF2B5EF4-FFF2-40B4-BE49-F238E27FC236}">
                <a16:creationId xmlns:a16="http://schemas.microsoft.com/office/drawing/2014/main" id="{95A2564C-F784-4165-A7D3-591EC9F8B1C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4185" y="211300"/>
            <a:ext cx="11903630" cy="643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854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resentation Video">
            <a:hlinkClick r:id="" action="ppaction://media"/>
            <a:extLst>
              <a:ext uri="{FF2B5EF4-FFF2-40B4-BE49-F238E27FC236}">
                <a16:creationId xmlns:a16="http://schemas.microsoft.com/office/drawing/2014/main" id="{D24F730A-A6D3-B406-5125-41DDDDD55DC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3496" y="86341"/>
            <a:ext cx="11885008" cy="6685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863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D37626-8421-DD1D-4792-F8474E549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Do We Go From Here?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0A0FE5-79C3-1EDB-F857-5CE20ED2F1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/>
              <a:t>Potential Expansions to Product Functionality</a:t>
            </a:r>
          </a:p>
          <a:p>
            <a:pPr lvl="1">
              <a:lnSpc>
                <a:spcPct val="150000"/>
              </a:lnSpc>
            </a:pPr>
            <a:r>
              <a:rPr lang="en-US" sz="1800" dirty="0"/>
              <a:t>Search Brands by service type</a:t>
            </a:r>
          </a:p>
          <a:p>
            <a:pPr lvl="1">
              <a:lnSpc>
                <a:spcPct val="150000"/>
              </a:lnSpc>
            </a:pPr>
            <a:r>
              <a:rPr lang="en-US" sz="1800" dirty="0"/>
              <a:t>Expand Customer class to include more data</a:t>
            </a:r>
          </a:p>
          <a:p>
            <a:pPr lvl="1">
              <a:lnSpc>
                <a:spcPct val="150000"/>
              </a:lnSpc>
            </a:pPr>
            <a:r>
              <a:rPr lang="en-US" sz="1800" dirty="0"/>
              <a:t>Give ability to check table availability separate from building capacity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08718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8964DA-56A5-BC7D-5B99-627ACF59A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874BE5-FD83-C074-FFF2-9DCF7B6D90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9785944" cy="3657600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A restaurant just added some locations, so it needs a way to manage reservations for multiple locations.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The hostess needs to be able to create, cancel, or update reservations.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Also, if the location is at capacity, or the reservation is scheduled outside of normal operating hours, then the reservation should not be allowed to be made.</a:t>
            </a:r>
          </a:p>
          <a:p>
            <a:pPr marL="457200" lvl="1" indent="0">
              <a:lnSpc>
                <a:spcPct val="150000"/>
              </a:lnSpc>
              <a:spcBef>
                <a:spcPts val="0"/>
              </a:spcBef>
              <a:buNone/>
            </a:pPr>
            <a:endParaRPr lang="en-US" dirty="0"/>
          </a:p>
          <a:p>
            <a:pPr marL="457200" lvl="1" indent="0">
              <a:lnSpc>
                <a:spcPct val="150000"/>
              </a:lnSpc>
              <a:spcBef>
                <a:spcPts val="0"/>
              </a:spcBef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74703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8532A4-3C14-DB05-94A7-07E37AB5C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Overcoming 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308E44-320B-81DB-1D91-7483DADAD7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Checking capacity against already existing reservations</a:t>
            </a:r>
          </a:p>
          <a:p>
            <a:pPr lvl="1"/>
            <a:endParaRPr lang="en-US" sz="1000" dirty="0"/>
          </a:p>
          <a:p>
            <a:pPr lvl="1"/>
            <a:r>
              <a:rPr lang="en-US" dirty="0"/>
              <a:t>Efficiency of code for database scalability</a:t>
            </a:r>
          </a:p>
          <a:p>
            <a:pPr lvl="1"/>
            <a:endParaRPr lang="en-US" sz="1000" dirty="0"/>
          </a:p>
          <a:p>
            <a:pPr lvl="1"/>
            <a:r>
              <a:rPr lang="en-US" dirty="0"/>
              <a:t>Using the </a:t>
            </a:r>
            <a:r>
              <a:rPr lang="en-US" dirty="0" err="1"/>
              <a:t>DateTime</a:t>
            </a:r>
            <a:r>
              <a:rPr lang="en-US" dirty="0"/>
              <a:t> and Timespan data types with JSON</a:t>
            </a:r>
          </a:p>
          <a:p>
            <a:pPr lvl="1"/>
            <a:endParaRPr lang="en-US" sz="1000" dirty="0"/>
          </a:p>
          <a:p>
            <a:pPr lvl="1"/>
            <a:r>
              <a:rPr lang="en-US" dirty="0"/>
              <a:t>Filtering Queries to allow user friendly searching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90341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8CB924-CE2E-3422-3ECD-A5AC57D422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CheckOverlap</a:t>
            </a:r>
            <a:r>
              <a:rPr lang="en-US" dirty="0"/>
              <a:t> Method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50A4D4A-103D-A2F0-B626-1D4DA5D392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38662" y="1691639"/>
            <a:ext cx="5884475" cy="3580067"/>
          </a:xfrm>
          <a:ln w="28575">
            <a:solidFill>
              <a:schemeClr val="bg2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D23266A-6DD5-F238-9F8D-28E3B5361820}"/>
              </a:ext>
            </a:extLst>
          </p:cNvPr>
          <p:cNvSpPr txBox="1"/>
          <p:nvPr/>
        </p:nvSpPr>
        <p:spPr>
          <a:xfrm>
            <a:off x="838200" y="1690688"/>
            <a:ext cx="331278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Developed logic to check if two reservations overlapped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Encapsulated in method for easy reuse.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3D0B7DE-9018-4790-876F-8EC4ED34D3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8662" y="5369753"/>
            <a:ext cx="4627680" cy="1123122"/>
          </a:xfrm>
          <a:prstGeom prst="rect">
            <a:avLst/>
          </a:prstGeom>
          <a:ln w="28575"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14374683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D1CC1E-A8F6-C20A-83E5-70AD04969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Considering Database Efficiency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9C7B1B4-D5FC-11B5-0948-3A0B8F3FDD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14215" y="2891017"/>
            <a:ext cx="8057350" cy="3195708"/>
          </a:xfrm>
          <a:prstGeom prst="rect">
            <a:avLst/>
          </a:prstGeom>
          <a:ln w="28575">
            <a:solidFill>
              <a:schemeClr val="bg2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E7C4F21-2B0A-411A-AAF1-3080C71F9112}"/>
              </a:ext>
            </a:extLst>
          </p:cNvPr>
          <p:cNvSpPr txBox="1"/>
          <p:nvPr/>
        </p:nvSpPr>
        <p:spPr>
          <a:xfrm>
            <a:off x="838201" y="1690688"/>
            <a:ext cx="103482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Created a method to retrieve Reservations for a Location and a specific Date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Allows the </a:t>
            </a:r>
            <a:r>
              <a:rPr lang="en-US" dirty="0" err="1"/>
              <a:t>CheckOverlap</a:t>
            </a:r>
            <a:r>
              <a:rPr lang="en-US" dirty="0"/>
              <a:t> method to pull smaller data sections to reduce lag as database scales up in size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74408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A608A8-1097-09CC-DBF3-79A6C2A419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Types with JSON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AB23079-D75B-394F-1705-7A4282073A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76172"/>
            <a:ext cx="10515600" cy="4348163"/>
          </a:xfrm>
        </p:spPr>
        <p:txBody>
          <a:bodyPr/>
          <a:lstStyle/>
          <a:p>
            <a:r>
              <a:rPr lang="en-US" sz="1800" dirty="0"/>
              <a:t>SQL and C# both have </a:t>
            </a:r>
            <a:r>
              <a:rPr lang="en-US" sz="1800" dirty="0" err="1"/>
              <a:t>DateTime</a:t>
            </a:r>
            <a:r>
              <a:rPr lang="en-US" sz="1800" dirty="0"/>
              <a:t> and </a:t>
            </a:r>
            <a:r>
              <a:rPr lang="en-US" sz="1800" dirty="0" err="1"/>
              <a:t>TimeSpan</a:t>
            </a:r>
            <a:r>
              <a:rPr lang="en-US" sz="1800" dirty="0"/>
              <a:t> data type.</a:t>
            </a:r>
          </a:p>
          <a:p>
            <a:r>
              <a:rPr lang="en-US" sz="1800" dirty="0"/>
              <a:t>The API passes through JSON which does not have those data types.</a:t>
            </a:r>
          </a:p>
          <a:p>
            <a:r>
              <a:rPr lang="en-US" sz="1800" dirty="0"/>
              <a:t>Our solution is to make those “object” data types initially. 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sz="2400" dirty="0"/>
          </a:p>
          <a:p>
            <a:endParaRPr lang="en-US" sz="1800" dirty="0"/>
          </a:p>
          <a:p>
            <a:r>
              <a:rPr lang="en-US" sz="1800" dirty="0"/>
              <a:t>We then parse the data from the object into a </a:t>
            </a:r>
            <a:r>
              <a:rPr lang="en-US" sz="1800" dirty="0" err="1"/>
              <a:t>DateTime</a:t>
            </a:r>
            <a:r>
              <a:rPr lang="en-US" sz="1800" dirty="0"/>
              <a:t> (or </a:t>
            </a:r>
            <a:r>
              <a:rPr lang="en-US" sz="1800" dirty="0" err="1"/>
              <a:t>TimeSpan</a:t>
            </a:r>
            <a:r>
              <a:rPr lang="en-US" sz="1800" dirty="0"/>
              <a:t>) data type</a:t>
            </a:r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4A32ECC-8DB0-3F07-9695-43E9E4B49E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325" y="3182491"/>
            <a:ext cx="4763165" cy="1181265"/>
          </a:xfrm>
          <a:prstGeom prst="rect">
            <a:avLst/>
          </a:prstGeom>
          <a:ln w="28575">
            <a:solidFill>
              <a:schemeClr val="bg2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04D88C3-293E-BB89-0C62-585089F8BA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3325" y="5435191"/>
            <a:ext cx="7811590" cy="571580"/>
          </a:xfrm>
          <a:prstGeom prst="rect">
            <a:avLst/>
          </a:prstGeom>
          <a:ln w="28575"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8538836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D1CC1E-A8F6-C20A-83E5-70AD04969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Query Filtering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9C7B1B4-D5FC-11B5-0948-3A0B8F3FDD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52723" y="1690688"/>
            <a:ext cx="8057350" cy="4351338"/>
          </a:xfrm>
          <a:prstGeom prst="rect">
            <a:avLst/>
          </a:prstGeom>
          <a:ln w="28575">
            <a:solidFill>
              <a:schemeClr val="bg2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E7C4F21-2B0A-411A-AAF1-3080C71F9112}"/>
              </a:ext>
            </a:extLst>
          </p:cNvPr>
          <p:cNvSpPr txBox="1"/>
          <p:nvPr/>
        </p:nvSpPr>
        <p:spPr>
          <a:xfrm>
            <a:off x="838200" y="1690688"/>
            <a:ext cx="254968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Adapting null check for different (sometimes not nullable) data types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Refactored code to allow more user friendly filtering, factoring in what they would expect from a given parameter.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65666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066520-7E8A-E566-00DD-21FA4D5A7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Entity Relationship Diagram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21541A9-FAA8-F682-EE03-854831A8CC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53588" y="1617977"/>
            <a:ext cx="6284823" cy="4762916"/>
          </a:xfrm>
        </p:spPr>
      </p:pic>
    </p:spTree>
    <p:extLst>
      <p:ext uri="{BB962C8B-B14F-4D97-AF65-F5344CB8AC3E}">
        <p14:creationId xmlns:p14="http://schemas.microsoft.com/office/powerpoint/2010/main" val="36217859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0EEA8-B264-D669-E70B-1AB5353E3E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1AF449-D067-A1AA-7B72-80FD07CFA9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7446" y="1851939"/>
            <a:ext cx="5319199" cy="4351338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dirty="0"/>
              <a:t>Attributes</a:t>
            </a:r>
          </a:p>
          <a:p>
            <a:pPr lvl="2"/>
            <a:r>
              <a:rPr lang="en-US" sz="1800" dirty="0"/>
              <a:t>Id</a:t>
            </a:r>
          </a:p>
          <a:p>
            <a:pPr lvl="2"/>
            <a:r>
              <a:rPr lang="en-US" sz="1800" dirty="0"/>
              <a:t>Name</a:t>
            </a:r>
          </a:p>
          <a:p>
            <a:pPr marL="457200" lvl="1" indent="0">
              <a:buNone/>
            </a:pPr>
            <a:r>
              <a:rPr lang="en-US" dirty="0"/>
              <a:t>Constraints</a:t>
            </a:r>
          </a:p>
          <a:p>
            <a:pPr lvl="2"/>
            <a:r>
              <a:rPr lang="en-US" sz="1800" dirty="0"/>
              <a:t>Must own at least one or more Locations</a:t>
            </a:r>
          </a:p>
          <a:p>
            <a:pPr lvl="2"/>
            <a:r>
              <a:rPr lang="en-US" sz="1800" dirty="0"/>
              <a:t>Exists in case this technology expands to include multiple brands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4905E5-E41C-457A-8565-BC92C25378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5357" y="1504681"/>
            <a:ext cx="4286848" cy="3848637"/>
          </a:xfrm>
          <a:prstGeom prst="rect">
            <a:avLst/>
          </a:prstGeom>
          <a:ln w="28575"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39325797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540</TotalTime>
  <Words>471</Words>
  <Application>Microsoft Office PowerPoint</Application>
  <PresentationFormat>Widescreen</PresentationFormat>
  <Paragraphs>96</Paragraphs>
  <Slides>17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 Theme</vt:lpstr>
      <vt:lpstr>Reservation System</vt:lpstr>
      <vt:lpstr>Project Overview</vt:lpstr>
      <vt:lpstr>Overcoming Challenges</vt:lpstr>
      <vt:lpstr>CheckOverlap Method</vt:lpstr>
      <vt:lpstr>Considering Database Efficiency</vt:lpstr>
      <vt:lpstr>Data Types with JSON</vt:lpstr>
      <vt:lpstr>Query Filtering</vt:lpstr>
      <vt:lpstr>Entity Relationship Diagram</vt:lpstr>
      <vt:lpstr>Brand</vt:lpstr>
      <vt:lpstr>Customer</vt:lpstr>
      <vt:lpstr>Location </vt:lpstr>
      <vt:lpstr>Reservation</vt:lpstr>
      <vt:lpstr>Use Cases </vt:lpstr>
      <vt:lpstr>Now for a demonstration…</vt:lpstr>
      <vt:lpstr>PowerPoint Presentation</vt:lpstr>
      <vt:lpstr>PowerPoint Presentation</vt:lpstr>
      <vt:lpstr>Where Do We Go From Here?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Reservation System</dc:title>
  <dc:creator>Luke Parker</dc:creator>
  <cp:lastModifiedBy>Luke Parker</cp:lastModifiedBy>
  <cp:revision>13</cp:revision>
  <dcterms:created xsi:type="dcterms:W3CDTF">2022-05-06T16:19:55Z</dcterms:created>
  <dcterms:modified xsi:type="dcterms:W3CDTF">2022-05-13T14:54:25Z</dcterms:modified>
</cp:coreProperties>
</file>